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5" r:id="rId3"/>
    <p:sldId id="260" r:id="rId4"/>
    <p:sldId id="258" r:id="rId5"/>
    <p:sldId id="272" r:id="rId6"/>
    <p:sldId id="261" r:id="rId7"/>
    <p:sldId id="259" r:id="rId8"/>
    <p:sldId id="256" r:id="rId9"/>
    <p:sldId id="270" r:id="rId10"/>
    <p:sldId id="27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6" d="100"/>
          <a:sy n="56" d="100"/>
        </p:scale>
        <p:origin x="10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0A12-BF02-4879-8D71-E305D20EA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08D13-5958-43DA-99CA-033840F87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EAC84-5702-48AA-9FC7-ECE31F53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27C70-8157-4EBE-8F99-CE6A614B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E2250-B3E7-464C-9DA8-5DDB0FB3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2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B669-D0EF-493A-80EC-9F7B17C5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30531-4D0D-4A3D-80CA-68240370C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B0CE3-7016-4F2F-9703-3059755C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D037C-9CBC-48CE-805C-6140DCFE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9899-1CED-43CB-A77B-6FBC39ED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5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351EB-DB8B-4225-B0E4-5A9B62F9D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06773-9586-48A7-855D-48506083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4B15B-678A-466E-BFC5-80122437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B6E73-2328-45B7-90C0-CC2A876C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C19D5-56CE-41DD-B122-8CE0B5EC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3896-DED5-496E-9ADD-C66B252C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315F6-66AA-4C18-AE6A-BB6860D75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5022-69E2-4BB0-87D5-7C60AA2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2517A-E826-47F9-A048-A5AF5603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700C7-F317-4469-93EB-7DD3FA67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6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052A-B58F-4A9A-A1D0-7629322E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69127-1196-4E87-91AE-3601A1E3C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09A25-76A2-4CCB-BCAF-FD6526E4B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94147-2C21-448D-964D-AEAF7A0E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0B63-481A-4B2F-B1B3-CEB8F97B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2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6FB2-FA66-4516-8DEB-8E26F23B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49FE-CFFE-4524-A74C-7DF949B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D502F-34A3-4C39-8ADD-3F7FFECC7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58BAC-8B90-42F4-93A0-74588E19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D21B1-3BD4-4B7D-A788-20FCDB9D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9AB72-63E5-4D92-B30D-08AE1343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9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5ED8-1A42-4CD8-9362-2AD5369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D7F6-6CA9-4723-92EA-572BE0D12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218C5-7BD7-4364-BC33-861CB176B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4BBF5A-AE23-4C2C-8667-A2D218F6B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92ED1-4D4B-487E-A1DF-9E008D985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1DD60-C100-4E8A-AF49-1D3B3F9CD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026E3-F02D-434B-9CD0-3EC283BB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651BA-7ADD-40D4-9041-3B71E96F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9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E288-3755-4AC3-8DEB-B4D445E6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4E076-12C2-47FB-A928-1E065A47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ED2D0-EB6B-4867-82CB-51EDE87F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8154E-2BF0-4576-83EF-29AB28B0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0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63631-CA7A-4942-8D18-EDF07D8FE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B0F09-A5F4-4D52-A258-61AECBBE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CD58A-E825-4492-AD3E-F1A51734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1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A8DD-FB9C-488C-A1E4-C795A20A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A0A1D-9B80-4C9D-9095-E0B8CC5B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3DC42-7FC6-468D-8A98-0D77B7F07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5036C-F1E6-40F3-8A78-A8F4E5E6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EC00-2446-47D7-ABCD-26B90943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AEE92-6A7B-44E0-AAFF-FF2DAC87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9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FEC6-93BF-4A3C-8ECC-1CC78324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E699A-EEC0-4AEB-9C5D-DDF677EF2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18725-A84C-4959-B68F-FCEE08E29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2D647-D3B9-49EA-8E2C-BD820597B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E4C18-929D-4EE7-9CFD-70DD876C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CE0A8-1507-4EEB-8299-33BAB348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1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A3177-859B-48AC-A025-6EC43459E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09726-579A-448F-BDF4-93FCFEF2E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2246E-08EF-4C53-92AC-E717B8A02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4A64A-DC98-43D2-A00C-17113B32005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D5DEA-6288-48FB-9608-17B851D63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1B1E9-C0E8-4A88-8BFF-6C51A1254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20B92-89C4-4F48-BAF5-A827F3B91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F0DC3E-2E39-457B-9388-061A2FBC44E8}"/>
              </a:ext>
            </a:extLst>
          </p:cNvPr>
          <p:cNvSpPr txBox="1"/>
          <p:nvPr/>
        </p:nvSpPr>
        <p:spPr>
          <a:xfrm>
            <a:off x="0" y="430761"/>
            <a:ext cx="12192000" cy="633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200" b="1" dirty="0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TENSE Ball:</a:t>
            </a:r>
            <a:endParaRPr lang="en-US" sz="4200" dirty="0">
              <a:solidFill>
                <a:schemeClr val="accent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dirty="0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Triboelectric Nanogenerator-based Therapeutic Stress Ball</a:t>
            </a:r>
            <a:endParaRPr lang="en-US" sz="3000" dirty="0">
              <a:solidFill>
                <a:schemeClr val="accent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solidFill>
                <a:schemeClr val="accent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Professor: Dr. Omer </a:t>
            </a:r>
            <a:r>
              <a:rPr lang="en-US" sz="2400" dirty="0" err="1">
                <a:solidFill>
                  <a:schemeClr val="accent1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Inan</a:t>
            </a:r>
            <a:endParaRPr lang="en-US" sz="2400" dirty="0">
              <a:solidFill>
                <a:schemeClr val="accent1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ECE 4781/ 6781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12/3/2020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solidFill>
                <a:schemeClr val="accent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solidFill>
                <a:schemeClr val="accent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Members: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F. </a:t>
            </a:r>
            <a:r>
              <a:rPr lang="en-US" sz="2400" dirty="0" err="1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Usanmaz</a:t>
            </a: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Fereshteh Shahmiri, Steven A. Schwartz,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Alec Mills, Alexander A. </a:t>
            </a:r>
            <a:r>
              <a:rPr lang="en-US" sz="2400" dirty="0" err="1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Fache</a:t>
            </a:r>
            <a:r>
              <a:rPr lang="en-US" sz="2400" dirty="0">
                <a:solidFill>
                  <a:schemeClr val="accent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Omari Weems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solidFill>
                <a:schemeClr val="accent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96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907CF3-AAC4-45E3-BEF5-EAD1D8C4E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81" y="969336"/>
            <a:ext cx="7668237" cy="575117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5EC5DB-4DEF-436F-B55E-DE7C4B943DCB}"/>
              </a:ext>
            </a:extLst>
          </p:cNvPr>
          <p:cNvCxnSpPr/>
          <p:nvPr/>
        </p:nvCxnSpPr>
        <p:spPr>
          <a:xfrm>
            <a:off x="3973936" y="2471228"/>
            <a:ext cx="1644242" cy="8976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920C40-0B90-4933-AC85-CB3944FE05EB}"/>
              </a:ext>
            </a:extLst>
          </p:cNvPr>
          <p:cNvSpPr txBox="1"/>
          <p:nvPr/>
        </p:nvSpPr>
        <p:spPr>
          <a:xfrm>
            <a:off x="2447488" y="2073210"/>
            <a:ext cx="139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MCU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6828AE-9BAB-4C69-80A4-AEDDDE4B7D63}"/>
              </a:ext>
            </a:extLst>
          </p:cNvPr>
          <p:cNvSpPr txBox="1"/>
          <p:nvPr/>
        </p:nvSpPr>
        <p:spPr>
          <a:xfrm>
            <a:off x="7716824" y="986484"/>
            <a:ext cx="989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EVAL- AD5940BIOZ for EDA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D695B8-22E5-4480-AB91-A903CE196B57}"/>
              </a:ext>
            </a:extLst>
          </p:cNvPr>
          <p:cNvCxnSpPr>
            <a:cxnSpLocks/>
          </p:cNvCxnSpPr>
          <p:nvPr/>
        </p:nvCxnSpPr>
        <p:spPr>
          <a:xfrm flipH="1" flipV="1">
            <a:off x="5158182" y="5810850"/>
            <a:ext cx="275438" cy="3850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23621CA-04A4-45AB-96C7-1641AF45545B}"/>
              </a:ext>
            </a:extLst>
          </p:cNvPr>
          <p:cNvSpPr txBox="1"/>
          <p:nvPr/>
        </p:nvSpPr>
        <p:spPr>
          <a:xfrm>
            <a:off x="4796058" y="6258749"/>
            <a:ext cx="26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TENG Conditioning Circuit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902524-F487-449F-A067-63BFD3B96CF7}"/>
              </a:ext>
            </a:extLst>
          </p:cNvPr>
          <p:cNvSpPr txBox="1"/>
          <p:nvPr/>
        </p:nvSpPr>
        <p:spPr>
          <a:xfrm>
            <a:off x="8685053" y="3643589"/>
            <a:ext cx="1114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TENG Sensor Network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21C0E4-79FA-48B9-972C-37604941E2B8}"/>
              </a:ext>
            </a:extLst>
          </p:cNvPr>
          <p:cNvSpPr txBox="1"/>
          <p:nvPr/>
        </p:nvSpPr>
        <p:spPr>
          <a:xfrm>
            <a:off x="3765958" y="1366044"/>
            <a:ext cx="1392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 Current Limiting &amp; Isolation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F59BEC-E628-4E05-A033-935A4CC76950}"/>
              </a:ext>
            </a:extLst>
          </p:cNvPr>
          <p:cNvCxnSpPr>
            <a:cxnSpLocks/>
          </p:cNvCxnSpPr>
          <p:nvPr/>
        </p:nvCxnSpPr>
        <p:spPr>
          <a:xfrm>
            <a:off x="5158182" y="2073210"/>
            <a:ext cx="937817" cy="5624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3E0E6A-71CB-4229-A87B-CE08A1EDFA3A}"/>
              </a:ext>
            </a:extLst>
          </p:cNvPr>
          <p:cNvCxnSpPr/>
          <p:nvPr/>
        </p:nvCxnSpPr>
        <p:spPr>
          <a:xfrm>
            <a:off x="3982848" y="3411347"/>
            <a:ext cx="1644242" cy="8976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B9AA02-A710-4687-AC43-24D2BA1059A8}"/>
              </a:ext>
            </a:extLst>
          </p:cNvPr>
          <p:cNvSpPr txBox="1"/>
          <p:nvPr/>
        </p:nvSpPr>
        <p:spPr>
          <a:xfrm>
            <a:off x="2447488" y="2947535"/>
            <a:ext cx="139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MCU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F1872C-D7BC-4B65-B9D9-834E4280C5AB}"/>
              </a:ext>
            </a:extLst>
          </p:cNvPr>
          <p:cNvCxnSpPr>
            <a:cxnSpLocks/>
          </p:cNvCxnSpPr>
          <p:nvPr/>
        </p:nvCxnSpPr>
        <p:spPr>
          <a:xfrm flipH="1">
            <a:off x="8211774" y="4261119"/>
            <a:ext cx="342551" cy="1852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870C9C2-7D2B-4BA7-BE2D-622A9C9D2DB4}"/>
              </a:ext>
            </a:extLst>
          </p:cNvPr>
          <p:cNvSpPr txBox="1">
            <a:spLocks/>
          </p:cNvSpPr>
          <p:nvPr/>
        </p:nvSpPr>
        <p:spPr>
          <a:xfrm>
            <a:off x="396949" y="137486"/>
            <a:ext cx="9144000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/>
              <a:t>ASSEMBLED TENSE PROTOTYPE SYSTEM</a:t>
            </a:r>
          </a:p>
        </p:txBody>
      </p:sp>
    </p:spTree>
    <p:extLst>
      <p:ext uri="{BB962C8B-B14F-4D97-AF65-F5344CB8AC3E}">
        <p14:creationId xmlns:p14="http://schemas.microsoft.com/office/powerpoint/2010/main" val="314251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80F6022-4013-44E9-86E0-3FA086DD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593" y="1216735"/>
            <a:ext cx="11314814" cy="442453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8608EE-4C65-4B0B-BA0D-50D08E96849E}"/>
              </a:ext>
            </a:extLst>
          </p:cNvPr>
          <p:cNvSpPr txBox="1">
            <a:spLocks/>
          </p:cNvSpPr>
          <p:nvPr/>
        </p:nvSpPr>
        <p:spPr>
          <a:xfrm>
            <a:off x="396949" y="137486"/>
            <a:ext cx="9144000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/>
              <a:t>ASSEMBLED TENSE PROTOTYPE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11AE6-5C00-4092-ADC3-256D1C7E4C33}"/>
              </a:ext>
            </a:extLst>
          </p:cNvPr>
          <p:cNvSpPr txBox="1"/>
          <p:nvPr/>
        </p:nvSpPr>
        <p:spPr>
          <a:xfrm>
            <a:off x="396949" y="5835996"/>
            <a:ext cx="11725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1) Single channel TENG response, 2) Heatmap of the entire electrode network, 3) 3-axis accelerometer signals, 4) EDA readout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C4555-8A9D-46D7-8707-2E4C1887C3B7}"/>
              </a:ext>
            </a:extLst>
          </p:cNvPr>
          <p:cNvSpPr txBox="1"/>
          <p:nvPr/>
        </p:nvSpPr>
        <p:spPr>
          <a:xfrm>
            <a:off x="535373" y="2882082"/>
            <a:ext cx="51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8BD0F-B3C9-402C-AD69-86247186FE25}"/>
              </a:ext>
            </a:extLst>
          </p:cNvPr>
          <p:cNvSpPr txBox="1"/>
          <p:nvPr/>
        </p:nvSpPr>
        <p:spPr>
          <a:xfrm>
            <a:off x="8425883" y="2882082"/>
            <a:ext cx="51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6C30BF-E197-4197-83E7-050C409F0579}"/>
              </a:ext>
            </a:extLst>
          </p:cNvPr>
          <p:cNvSpPr txBox="1"/>
          <p:nvPr/>
        </p:nvSpPr>
        <p:spPr>
          <a:xfrm>
            <a:off x="535372" y="5138466"/>
            <a:ext cx="51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27447-B9B8-45BC-9A9A-549B4F4F5C00}"/>
              </a:ext>
            </a:extLst>
          </p:cNvPr>
          <p:cNvSpPr txBox="1"/>
          <p:nvPr/>
        </p:nvSpPr>
        <p:spPr>
          <a:xfrm>
            <a:off x="8414452" y="5184897"/>
            <a:ext cx="51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5518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0CE8B8-6EB2-4DE5-A431-7DE599AEE191}"/>
              </a:ext>
            </a:extLst>
          </p:cNvPr>
          <p:cNvSpPr txBox="1">
            <a:spLocks/>
          </p:cNvSpPr>
          <p:nvPr/>
        </p:nvSpPr>
        <p:spPr>
          <a:xfrm>
            <a:off x="359735" y="207963"/>
            <a:ext cx="9144000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22886-39AC-45EB-AC00-B2F544CB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18107" r="14708" b="24894"/>
          <a:stretch/>
        </p:blipFill>
        <p:spPr>
          <a:xfrm>
            <a:off x="3369323" y="912775"/>
            <a:ext cx="5453353" cy="30433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73D4D6-7AC7-4E67-8808-B95A7AC5B644}"/>
              </a:ext>
            </a:extLst>
          </p:cNvPr>
          <p:cNvSpPr/>
          <p:nvPr/>
        </p:nvSpPr>
        <p:spPr>
          <a:xfrm>
            <a:off x="3161254" y="637953"/>
            <a:ext cx="5738797" cy="35251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E6D6-30DA-4FDA-B966-082D85F55C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1" b="52517"/>
          <a:stretch/>
        </p:blipFill>
        <p:spPr bwMode="auto">
          <a:xfrm>
            <a:off x="156435" y="5055781"/>
            <a:ext cx="11824686" cy="15538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9805CC-BF85-45E7-A5B9-FE23BAADD19D}"/>
              </a:ext>
            </a:extLst>
          </p:cNvPr>
          <p:cNvSpPr txBox="1"/>
          <p:nvPr/>
        </p:nvSpPr>
        <p:spPr>
          <a:xfrm>
            <a:off x="156435" y="4434049"/>
            <a:ext cx="8595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Common restorative hand therapy exercises that promote strength and dexterity</a:t>
            </a:r>
            <a:endParaRPr lang="en-US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2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2E294C0-3F03-4F18-8E06-DB61D7659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" y="1576137"/>
            <a:ext cx="4934411" cy="49190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CF140D-D3F7-4024-8C2C-404937C46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735" y="207963"/>
            <a:ext cx="9144000" cy="429990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/>
              <a:t>OPERATION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A4CECF-198D-485B-AE7B-71630BDE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14" y="1313425"/>
            <a:ext cx="4934411" cy="23742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9489B89-29CA-47B2-BA04-372F9AAEE553}"/>
              </a:ext>
            </a:extLst>
          </p:cNvPr>
          <p:cNvSpPr/>
          <p:nvPr/>
        </p:nvSpPr>
        <p:spPr>
          <a:xfrm>
            <a:off x="6427569" y="1573058"/>
            <a:ext cx="4773245" cy="345340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612FE42-5FC3-4635-B735-DF7B2440482E}"/>
              </a:ext>
            </a:extLst>
          </p:cNvPr>
          <p:cNvSpPr txBox="1">
            <a:spLocks/>
          </p:cNvSpPr>
          <p:nvPr/>
        </p:nvSpPr>
        <p:spPr>
          <a:xfrm>
            <a:off x="1126274" y="1030274"/>
            <a:ext cx="4736713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/>
              <a:t>Electrodermal Activity Measurement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E075F13-2C7F-4B38-89E5-3254CD01C23C}"/>
              </a:ext>
            </a:extLst>
          </p:cNvPr>
          <p:cNvSpPr txBox="1">
            <a:spLocks/>
          </p:cNvSpPr>
          <p:nvPr/>
        </p:nvSpPr>
        <p:spPr>
          <a:xfrm>
            <a:off x="6464101" y="1030274"/>
            <a:ext cx="4736713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/>
              <a:t>Triboelectric Nanogenerator Principles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06DE5D-003A-49A7-8B2C-F3756639ED3A}"/>
              </a:ext>
            </a:extLst>
          </p:cNvPr>
          <p:cNvSpPr/>
          <p:nvPr/>
        </p:nvSpPr>
        <p:spPr>
          <a:xfrm>
            <a:off x="6427569" y="5284707"/>
            <a:ext cx="4782377" cy="89707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6C63ACE-4E39-4F16-9D5D-214D7A4160E2}"/>
              </a:ext>
            </a:extLst>
          </p:cNvPr>
          <p:cNvSpPr txBox="1">
            <a:spLocks/>
          </p:cNvSpPr>
          <p:nvPr/>
        </p:nvSpPr>
        <p:spPr>
          <a:xfrm>
            <a:off x="6569241" y="5465013"/>
            <a:ext cx="4736713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/>
              <a:t>Accelerometer (3-Axis)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B06D1-3950-4CAF-B591-C1CBAA4B510D}"/>
              </a:ext>
            </a:extLst>
          </p:cNvPr>
          <p:cNvSpPr txBox="1"/>
          <p:nvPr/>
        </p:nvSpPr>
        <p:spPr>
          <a:xfrm>
            <a:off x="6445834" y="3931876"/>
            <a:ext cx="451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Monitoring TENSE ball deformations based on charge distribution between Device Layers which is induced from skin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9F7A17-75E7-4147-86DA-0F8980B96758}"/>
              </a:ext>
            </a:extLst>
          </p:cNvPr>
          <p:cNvSpPr/>
          <p:nvPr/>
        </p:nvSpPr>
        <p:spPr>
          <a:xfrm>
            <a:off x="1038080" y="1573057"/>
            <a:ext cx="4782377" cy="211460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9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F338-5349-4D45-BFD3-8CBB3E26A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735" y="207963"/>
            <a:ext cx="9144000" cy="429990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/>
              <a:t>FABRICATION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C3115D4-B9C1-474F-B6A6-FFA25D8E3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704" y="388790"/>
            <a:ext cx="3504259" cy="350425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D794EDF-ACCD-4A50-8D5C-2F4E0B6C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5" y="4670828"/>
            <a:ext cx="11506200" cy="1910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8192CA-6CEC-4C27-B70A-12234BDDA799}"/>
              </a:ext>
            </a:extLst>
          </p:cNvPr>
          <p:cNvSpPr txBox="1"/>
          <p:nvPr/>
        </p:nvSpPr>
        <p:spPr>
          <a:xfrm>
            <a:off x="466793" y="3834189"/>
            <a:ext cx="11725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Fabrication Process –  </a:t>
            </a:r>
          </a:p>
          <a:p>
            <a:r>
              <a:rPr lang="en-US" sz="2000" b="1" dirty="0">
                <a:latin typeface="+mj-lt"/>
              </a:rPr>
              <a:t>1)3D printed core, 2, 4,6) first silicone layer, 3, 5) first layer of Nylon thread, 6) textile dry electrodes for EDA measurement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25DC40-6754-4A40-B79E-E2A5A70E7A8F}"/>
              </a:ext>
            </a:extLst>
          </p:cNvPr>
          <p:cNvSpPr/>
          <p:nvPr/>
        </p:nvSpPr>
        <p:spPr>
          <a:xfrm>
            <a:off x="4327717" y="388791"/>
            <a:ext cx="3629246" cy="351937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8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F338-5349-4D45-BFD3-8CBB3E26A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735" y="207963"/>
            <a:ext cx="9144000" cy="429990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/>
              <a:t>FABRICATION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C21EC-5E9C-49B7-8120-F611C896984B}"/>
              </a:ext>
            </a:extLst>
          </p:cNvPr>
          <p:cNvSpPr txBox="1"/>
          <p:nvPr/>
        </p:nvSpPr>
        <p:spPr>
          <a:xfrm>
            <a:off x="0" y="5819040"/>
            <a:ext cx="2562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+mj-lt"/>
              </a:rPr>
              <a:t>3D Printed Molds</a:t>
            </a:r>
          </a:p>
          <a:p>
            <a:pPr algn="r"/>
            <a:r>
              <a:rPr lang="en-US" sz="1600" dirty="0">
                <a:latin typeface="+mj-lt"/>
              </a:rPr>
              <a:t>Casting Silicone Rubber</a:t>
            </a:r>
          </a:p>
          <a:p>
            <a:pPr algn="r"/>
            <a:r>
              <a:rPr lang="en-US" sz="1600" dirty="0">
                <a:latin typeface="+mj-lt"/>
              </a:rPr>
              <a:t>Nylon Thread Electrodes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060E2B-CF91-4B04-8887-497BD2041809}"/>
              </a:ext>
            </a:extLst>
          </p:cNvPr>
          <p:cNvGrpSpPr/>
          <p:nvPr/>
        </p:nvGrpSpPr>
        <p:grpSpPr>
          <a:xfrm>
            <a:off x="2671417" y="969982"/>
            <a:ext cx="6832318" cy="5680055"/>
            <a:chOff x="5950104" y="1682011"/>
            <a:chExt cx="5797114" cy="4819437"/>
          </a:xfrm>
        </p:grpSpPr>
        <p:pic>
          <p:nvPicPr>
            <p:cNvPr id="9" name="Picture 8" descr="A picture containing sitting, snow, covered, table&#10;&#10;Description automatically generated">
              <a:extLst>
                <a:ext uri="{FF2B5EF4-FFF2-40B4-BE49-F238E27FC236}">
                  <a16:creationId xmlns:a16="http://schemas.microsoft.com/office/drawing/2014/main" id="{F86CBD0C-9C79-4725-9B7E-E92F97AAB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1" r="26512" b="10138"/>
            <a:stretch/>
          </p:blipFill>
          <p:spPr>
            <a:xfrm rot="5400000">
              <a:off x="6328289" y="1308874"/>
              <a:ext cx="2085248" cy="2841611"/>
            </a:xfrm>
            <a:prstGeom prst="rect">
              <a:avLst/>
            </a:prstGeom>
          </p:spPr>
        </p:pic>
        <p:pic>
          <p:nvPicPr>
            <p:cNvPr id="11" name="Picture 10" descr="A picture containing table, sitting, small, water&#10;&#10;Description automatically generated">
              <a:extLst>
                <a:ext uri="{FF2B5EF4-FFF2-40B4-BE49-F238E27FC236}">
                  <a16:creationId xmlns:a16="http://schemas.microsoft.com/office/drawing/2014/main" id="{881FE1DC-8CB5-48B8-A23D-D52249FCA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4" t="22493" r="43356" b="19367"/>
            <a:stretch/>
          </p:blipFill>
          <p:spPr>
            <a:xfrm rot="5400000">
              <a:off x="9260158" y="1327458"/>
              <a:ext cx="2090293" cy="2799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25752A-7EC4-4481-A63E-8BEF46527CCD}"/>
                </a:ext>
              </a:extLst>
            </p:cNvPr>
            <p:cNvSpPr/>
            <p:nvPr/>
          </p:nvSpPr>
          <p:spPr>
            <a:xfrm>
              <a:off x="5950106" y="1682011"/>
              <a:ext cx="2841613" cy="2090293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834062-8766-40DB-A536-4278BBBC6657}"/>
                </a:ext>
              </a:extLst>
            </p:cNvPr>
            <p:cNvSpPr/>
            <p:nvPr/>
          </p:nvSpPr>
          <p:spPr>
            <a:xfrm>
              <a:off x="8905605" y="1682011"/>
              <a:ext cx="2841613" cy="2090293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close up of a hand&#10;&#10;Description automatically generated">
              <a:extLst>
                <a:ext uri="{FF2B5EF4-FFF2-40B4-BE49-F238E27FC236}">
                  <a16:creationId xmlns:a16="http://schemas.microsoft.com/office/drawing/2014/main" id="{81FC13B7-5B48-4E52-BE82-70BDE02C3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04"/>
            <a:stretch/>
          </p:blipFill>
          <p:spPr>
            <a:xfrm rot="5400000">
              <a:off x="6092237" y="3801970"/>
              <a:ext cx="2557345" cy="2841611"/>
            </a:xfrm>
            <a:prstGeom prst="rect">
              <a:avLst/>
            </a:prstGeom>
          </p:spPr>
        </p:pic>
        <p:pic>
          <p:nvPicPr>
            <p:cNvPr id="20" name="Picture 19" descr="A picture containing indoor, sitting, table, standing&#10;&#10;Description automatically generated">
              <a:extLst>
                <a:ext uri="{FF2B5EF4-FFF2-40B4-BE49-F238E27FC236}">
                  <a16:creationId xmlns:a16="http://schemas.microsoft.com/office/drawing/2014/main" id="{5C075EF7-DDB6-4EC4-835A-0203E4E99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5" t="16542" r="30937" b="19558"/>
            <a:stretch/>
          </p:blipFill>
          <p:spPr>
            <a:xfrm rot="5400000">
              <a:off x="9034348" y="3809243"/>
              <a:ext cx="2541910" cy="2799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398618-B27B-4CA3-9A95-D6140B76E811}"/>
                </a:ext>
              </a:extLst>
            </p:cNvPr>
            <p:cNvSpPr/>
            <p:nvPr/>
          </p:nvSpPr>
          <p:spPr>
            <a:xfrm>
              <a:off x="5950105" y="3937988"/>
              <a:ext cx="2841613" cy="2563460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3E1479-67FB-4815-826B-76462810DBAC}"/>
                </a:ext>
              </a:extLst>
            </p:cNvPr>
            <p:cNvSpPr/>
            <p:nvPr/>
          </p:nvSpPr>
          <p:spPr>
            <a:xfrm>
              <a:off x="8884497" y="3937988"/>
              <a:ext cx="2841613" cy="2563460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277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078A3-C9D7-4D38-A83D-F9908F4F5B86}"/>
              </a:ext>
            </a:extLst>
          </p:cNvPr>
          <p:cNvSpPr txBox="1">
            <a:spLocks/>
          </p:cNvSpPr>
          <p:nvPr/>
        </p:nvSpPr>
        <p:spPr>
          <a:xfrm>
            <a:off x="359735" y="207963"/>
            <a:ext cx="9144000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/>
              <a:t>EMBEDDED SYSTEM ARCHITECTURE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17F3433-E00D-4764-B3A2-9E069E0C3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3" y="1137683"/>
            <a:ext cx="11774802" cy="38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7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25CA8-D200-4EB8-A4B9-AE8C0F58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943885"/>
            <a:ext cx="5457189" cy="3210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454F9-F2B3-4DBF-AC9E-EA45FCD8B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4"/>
          <a:stretch/>
        </p:blipFill>
        <p:spPr>
          <a:xfrm>
            <a:off x="6520399" y="3429000"/>
            <a:ext cx="5233888" cy="2900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99C20-78F3-4918-96C1-CBBE668E5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44"/>
          <a:stretch/>
        </p:blipFill>
        <p:spPr>
          <a:xfrm>
            <a:off x="912400" y="4705420"/>
            <a:ext cx="1826991" cy="1733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89B6B2-6AB6-49C2-A546-88897E7F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987" y="4627495"/>
            <a:ext cx="2631603" cy="1925563"/>
          </a:xfrm>
          <a:prstGeom prst="rect">
            <a:avLst/>
          </a:prstGeom>
        </p:spPr>
      </p:pic>
      <p:pic>
        <p:nvPicPr>
          <p:cNvPr id="1026" name="Picture 2" descr="SparkFun 9DoF IMU Breakout - LSM9DS1 - SEN-13284 - SparkFun Electronics">
            <a:extLst>
              <a:ext uri="{FF2B5EF4-FFF2-40B4-BE49-F238E27FC236}">
                <a16:creationId xmlns:a16="http://schemas.microsoft.com/office/drawing/2014/main" id="{FD4F0025-25CC-475F-8878-6009C3E1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422" y="648696"/>
            <a:ext cx="1984027" cy="198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67E6E5-015C-469A-857D-2107766CF970}"/>
              </a:ext>
            </a:extLst>
          </p:cNvPr>
          <p:cNvSpPr txBox="1">
            <a:spLocks/>
          </p:cNvSpPr>
          <p:nvPr/>
        </p:nvSpPr>
        <p:spPr>
          <a:xfrm>
            <a:off x="359735" y="207963"/>
            <a:ext cx="9144000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/>
              <a:t>SYSTEM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C12A8-8447-4D6F-B6C5-7A784AA38A4C}"/>
              </a:ext>
            </a:extLst>
          </p:cNvPr>
          <p:cNvSpPr txBox="1"/>
          <p:nvPr/>
        </p:nvSpPr>
        <p:spPr>
          <a:xfrm>
            <a:off x="975225" y="4013425"/>
            <a:ext cx="451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LTC 1391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16D2D-6D0D-454B-A304-82B047541357}"/>
              </a:ext>
            </a:extLst>
          </p:cNvPr>
          <p:cNvSpPr txBox="1"/>
          <p:nvPr/>
        </p:nvSpPr>
        <p:spPr>
          <a:xfrm>
            <a:off x="7116945" y="6383781"/>
            <a:ext cx="451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AD 5940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C176C-908F-47F9-B54D-4D0D0CE4F2F5}"/>
              </a:ext>
            </a:extLst>
          </p:cNvPr>
          <p:cNvSpPr txBox="1"/>
          <p:nvPr/>
        </p:nvSpPr>
        <p:spPr>
          <a:xfrm>
            <a:off x="7111674" y="2756083"/>
            <a:ext cx="451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LSM90S1</a:t>
            </a:r>
          </a:p>
        </p:txBody>
      </p:sp>
    </p:spTree>
    <p:extLst>
      <p:ext uri="{BB962C8B-B14F-4D97-AF65-F5344CB8AC3E}">
        <p14:creationId xmlns:p14="http://schemas.microsoft.com/office/powerpoint/2010/main" val="236127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5AF6FFED-4A56-445D-8308-4F514DED7A8D}"/>
              </a:ext>
            </a:extLst>
          </p:cNvPr>
          <p:cNvGrpSpPr/>
          <p:nvPr/>
        </p:nvGrpSpPr>
        <p:grpSpPr>
          <a:xfrm>
            <a:off x="243841" y="3302447"/>
            <a:ext cx="11743599" cy="3518051"/>
            <a:chOff x="523875" y="2917593"/>
            <a:chExt cx="11144250" cy="3127607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22431460-2133-4B2E-ACA3-6CC700608A8D}"/>
                </a:ext>
              </a:extLst>
            </p:cNvPr>
            <p:cNvGrpSpPr/>
            <p:nvPr/>
          </p:nvGrpSpPr>
          <p:grpSpPr>
            <a:xfrm>
              <a:off x="523875" y="2954657"/>
              <a:ext cx="11144250" cy="3090543"/>
              <a:chOff x="523875" y="2954657"/>
              <a:chExt cx="11144250" cy="309054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E9B12C1-C954-463C-8BE7-D18AA5789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7152"/>
              <a:stretch/>
            </p:blipFill>
            <p:spPr>
              <a:xfrm>
                <a:off x="523875" y="2954657"/>
                <a:ext cx="11144250" cy="309054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63A3897-E997-4A42-817F-EE3943052AAA}"/>
                  </a:ext>
                </a:extLst>
              </p:cNvPr>
              <p:cNvSpPr/>
              <p:nvPr/>
            </p:nvSpPr>
            <p:spPr>
              <a:xfrm>
                <a:off x="1873188" y="3643790"/>
                <a:ext cx="914400" cy="20063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34077-6B93-479F-885C-D8B6DFCD5238}"/>
                  </a:ext>
                </a:extLst>
              </p:cNvPr>
              <p:cNvSpPr txBox="1"/>
              <p:nvPr/>
            </p:nvSpPr>
            <p:spPr>
              <a:xfrm>
                <a:off x="1797953" y="3408429"/>
                <a:ext cx="14464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RF Protection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EE9A4B-2FB3-44F3-B3CF-5B4A42B192C9}"/>
                  </a:ext>
                </a:extLst>
              </p:cNvPr>
              <p:cNvSpPr/>
              <p:nvPr/>
            </p:nvSpPr>
            <p:spPr>
              <a:xfrm>
                <a:off x="2910270" y="3643790"/>
                <a:ext cx="828610" cy="20063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F0B148-8F61-4348-AC5D-D9B31BD1CD38}"/>
                  </a:ext>
                </a:extLst>
              </p:cNvPr>
              <p:cNvSpPr txBox="1"/>
              <p:nvPr/>
            </p:nvSpPr>
            <p:spPr>
              <a:xfrm>
                <a:off x="2755177" y="3408428"/>
                <a:ext cx="14464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ESD Protection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658818-4982-46B5-B131-EB6A587A6A81}"/>
                  </a:ext>
                </a:extLst>
              </p:cNvPr>
              <p:cNvSpPr/>
              <p:nvPr/>
            </p:nvSpPr>
            <p:spPr>
              <a:xfrm>
                <a:off x="3821684" y="3529050"/>
                <a:ext cx="913951" cy="244503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30AB77-CCEB-45FB-8312-E47737A46BE6}"/>
                  </a:ext>
                </a:extLst>
              </p:cNvPr>
              <p:cNvSpPr txBox="1"/>
              <p:nvPr/>
            </p:nvSpPr>
            <p:spPr>
              <a:xfrm>
                <a:off x="3751932" y="3085262"/>
                <a:ext cx="1446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Instrumentation Amplifier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4602CC-3FF7-4AB8-843C-42C9E08CDE74}"/>
                  </a:ext>
                </a:extLst>
              </p:cNvPr>
              <p:cNvSpPr/>
              <p:nvPr/>
            </p:nvSpPr>
            <p:spPr>
              <a:xfrm>
                <a:off x="4772976" y="4619896"/>
                <a:ext cx="913951" cy="120556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56BF5E-5504-4E6A-8F3F-2A2F6AC52DE3}"/>
                  </a:ext>
                </a:extLst>
              </p:cNvPr>
              <p:cNvSpPr txBox="1"/>
              <p:nvPr/>
            </p:nvSpPr>
            <p:spPr>
              <a:xfrm>
                <a:off x="4772976" y="4342897"/>
                <a:ext cx="14464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HPF – 30mHz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9FE21D3-887C-4402-97C5-980F516E8971}"/>
                  </a:ext>
                </a:extLst>
              </p:cNvPr>
              <p:cNvSpPr/>
              <p:nvPr/>
            </p:nvSpPr>
            <p:spPr>
              <a:xfrm>
                <a:off x="5724588" y="3399412"/>
                <a:ext cx="913951" cy="164770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C2293CD-B0A6-431A-AEB5-B0C03F8A4323}"/>
                  </a:ext>
                </a:extLst>
              </p:cNvPr>
              <p:cNvSpPr/>
              <p:nvPr/>
            </p:nvSpPr>
            <p:spPr>
              <a:xfrm>
                <a:off x="6699793" y="3823115"/>
                <a:ext cx="3104607" cy="164770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728678-8045-427C-B9EA-702D9ACB6C25}"/>
                  </a:ext>
                </a:extLst>
              </p:cNvPr>
              <p:cNvSpPr txBox="1"/>
              <p:nvPr/>
            </p:nvSpPr>
            <p:spPr>
              <a:xfrm>
                <a:off x="7499408" y="3546116"/>
                <a:ext cx="20924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5</a:t>
                </a:r>
                <a:r>
                  <a:rPr lang="en-US" sz="1200" b="1" baseline="30000" dirty="0"/>
                  <a:t>th</a:t>
                </a:r>
                <a:r>
                  <a:rPr lang="en-US" sz="1200" b="1" dirty="0"/>
                  <a:t> Order LPF – 200Hz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1B21C8-6229-4A1A-8BEE-D32E129648E2}"/>
                  </a:ext>
                </a:extLst>
              </p:cNvPr>
              <p:cNvSpPr/>
              <p:nvPr/>
            </p:nvSpPr>
            <p:spPr>
              <a:xfrm>
                <a:off x="9909202" y="3823115"/>
                <a:ext cx="1358238" cy="164770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B8CA38-9F3F-467D-8282-FA5B35D6EED7}"/>
                  </a:ext>
                </a:extLst>
              </p:cNvPr>
              <p:cNvSpPr txBox="1"/>
              <p:nvPr/>
            </p:nvSpPr>
            <p:spPr>
              <a:xfrm>
                <a:off x="9804400" y="3399412"/>
                <a:ext cx="14963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Unity Gain Inverting Amplifier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6DC75E-5595-4F52-B381-EB66FD85F5FA}"/>
                </a:ext>
              </a:extLst>
            </p:cNvPr>
            <p:cNvSpPr txBox="1"/>
            <p:nvPr/>
          </p:nvSpPr>
          <p:spPr>
            <a:xfrm>
              <a:off x="5642755" y="2917593"/>
              <a:ext cx="14464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Non-inv Amp</a:t>
              </a:r>
            </a:p>
            <a:p>
              <a:r>
                <a:rPr lang="en-US" sz="1200" b="1" dirty="0"/>
                <a:t>Gain: 4</a:t>
              </a:r>
            </a:p>
          </p:txBody>
        </p:sp>
      </p:grpSp>
      <p:pic>
        <p:nvPicPr>
          <p:cNvPr id="1028" name="Picture 4" descr="Arduino Uno Tutorial [Pinout] - DIYI0T">
            <a:extLst>
              <a:ext uri="{FF2B5EF4-FFF2-40B4-BE49-F238E27FC236}">
                <a16:creationId xmlns:a16="http://schemas.microsoft.com/office/drawing/2014/main" id="{8560ECDE-F581-4C7B-8126-2F39A512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81" y="278514"/>
            <a:ext cx="3670331" cy="278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7FE82EEB-0573-4EA5-92E1-6ECCEA798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0" y="581860"/>
            <a:ext cx="2701034" cy="2831030"/>
          </a:xfrm>
          <a:prstGeom prst="rect">
            <a:avLst/>
          </a:prstGeom>
        </p:spPr>
      </p:pic>
      <p:cxnSp>
        <p:nvCxnSpPr>
          <p:cNvPr id="1031" name="Connector: Elbow 1030">
            <a:extLst>
              <a:ext uri="{FF2B5EF4-FFF2-40B4-BE49-F238E27FC236}">
                <a16:creationId xmlns:a16="http://schemas.microsoft.com/office/drawing/2014/main" id="{2AAC1EE7-87BC-4F1B-9195-CFCC9BDA85F4}"/>
              </a:ext>
            </a:extLst>
          </p:cNvPr>
          <p:cNvCxnSpPr>
            <a:cxnSpLocks/>
          </p:cNvCxnSpPr>
          <p:nvPr/>
        </p:nvCxnSpPr>
        <p:spPr>
          <a:xfrm rot="5400000">
            <a:off x="58005" y="1730155"/>
            <a:ext cx="3507180" cy="2505590"/>
          </a:xfrm>
          <a:prstGeom prst="bentConnector3">
            <a:avLst>
              <a:gd name="adj1" fmla="val 70568"/>
            </a:avLst>
          </a:prstGeom>
          <a:ln w="19050">
            <a:solidFill>
              <a:srgbClr val="2A32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DA7BCE2-DC9C-490C-80CD-CEF2BF390BF7}"/>
              </a:ext>
            </a:extLst>
          </p:cNvPr>
          <p:cNvCxnSpPr>
            <a:cxnSpLocks/>
          </p:cNvCxnSpPr>
          <p:nvPr/>
        </p:nvCxnSpPr>
        <p:spPr>
          <a:xfrm rot="5400000">
            <a:off x="5716586" y="2448704"/>
            <a:ext cx="2067414" cy="700333"/>
          </a:xfrm>
          <a:prstGeom prst="bentConnector3">
            <a:avLst>
              <a:gd name="adj1" fmla="val 88037"/>
            </a:avLst>
          </a:prstGeom>
          <a:ln w="19050">
            <a:solidFill>
              <a:srgbClr val="2A32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13DF2-3ED2-4DB9-908A-DC2E58FAEE49}"/>
              </a:ext>
            </a:extLst>
          </p:cNvPr>
          <p:cNvCxnSpPr/>
          <p:nvPr/>
        </p:nvCxnSpPr>
        <p:spPr>
          <a:xfrm flipH="1">
            <a:off x="2655232" y="1229359"/>
            <a:ext cx="409158" cy="0"/>
          </a:xfrm>
          <a:prstGeom prst="line">
            <a:avLst/>
          </a:prstGeom>
          <a:ln w="28575">
            <a:solidFill>
              <a:srgbClr val="2A32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BC8688-2C79-4E72-9F1F-985A8DF92F3C}"/>
              </a:ext>
            </a:extLst>
          </p:cNvPr>
          <p:cNvCxnSpPr/>
          <p:nvPr/>
        </p:nvCxnSpPr>
        <p:spPr>
          <a:xfrm flipH="1">
            <a:off x="7100459" y="1765161"/>
            <a:ext cx="409158" cy="0"/>
          </a:xfrm>
          <a:prstGeom prst="line">
            <a:avLst/>
          </a:prstGeom>
          <a:ln w="28575">
            <a:solidFill>
              <a:srgbClr val="2A32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CFB70E2-D9D0-4213-87D9-5247EC3F255D}"/>
              </a:ext>
            </a:extLst>
          </p:cNvPr>
          <p:cNvCxnSpPr>
            <a:cxnSpLocks/>
          </p:cNvCxnSpPr>
          <p:nvPr/>
        </p:nvCxnSpPr>
        <p:spPr>
          <a:xfrm rot="10800000">
            <a:off x="7386238" y="2940338"/>
            <a:ext cx="3111735" cy="600411"/>
          </a:xfrm>
          <a:prstGeom prst="bentConnector3">
            <a:avLst>
              <a:gd name="adj1" fmla="val 99955"/>
            </a:avLst>
          </a:prstGeom>
          <a:ln w="19050">
            <a:solidFill>
              <a:srgbClr val="2A32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14873A7-A72E-47E4-BECA-29588DEFF0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50894" y="3787827"/>
            <a:ext cx="1706964" cy="1212809"/>
          </a:xfrm>
          <a:prstGeom prst="bentConnector3">
            <a:avLst>
              <a:gd name="adj1" fmla="val -448"/>
            </a:avLst>
          </a:prstGeom>
          <a:ln w="28575">
            <a:solidFill>
              <a:srgbClr val="2A32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9EC94D38-0CBC-4D69-8EC8-FC82796C7388}"/>
              </a:ext>
            </a:extLst>
          </p:cNvPr>
          <p:cNvSpPr txBox="1">
            <a:spLocks/>
          </p:cNvSpPr>
          <p:nvPr/>
        </p:nvSpPr>
        <p:spPr>
          <a:xfrm>
            <a:off x="396949" y="137486"/>
            <a:ext cx="9144000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/>
              <a:t>TENG CIRCUIT DESIGN &amp; SIMULATION</a:t>
            </a:r>
          </a:p>
        </p:txBody>
      </p:sp>
    </p:spTree>
    <p:extLst>
      <p:ext uri="{BB962C8B-B14F-4D97-AF65-F5344CB8AC3E}">
        <p14:creationId xmlns:p14="http://schemas.microsoft.com/office/powerpoint/2010/main" val="5690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C9394F-3F66-4136-B519-37A723BA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385" y="567476"/>
            <a:ext cx="7295454" cy="1516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860D7-8D20-452E-A8D5-E05BC5444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2973" y="2168645"/>
            <a:ext cx="7260866" cy="1498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9D892E-9827-4CFD-BC74-E7C4B196B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385" y="3826546"/>
            <a:ext cx="7419057" cy="27446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A785DF-2343-427F-8E51-74DA9D512680}"/>
              </a:ext>
            </a:extLst>
          </p:cNvPr>
          <p:cNvSpPr txBox="1">
            <a:spLocks/>
          </p:cNvSpPr>
          <p:nvPr/>
        </p:nvSpPr>
        <p:spPr>
          <a:xfrm>
            <a:off x="396949" y="137486"/>
            <a:ext cx="9144000" cy="429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u="sng" dirty="0"/>
              <a:t>TENG CIRCUIT DESIGN &amp;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ADCAB-4E55-451F-9CA7-EF1A74F1FCFC}"/>
              </a:ext>
            </a:extLst>
          </p:cNvPr>
          <p:cNvSpPr txBox="1"/>
          <p:nvPr/>
        </p:nvSpPr>
        <p:spPr>
          <a:xfrm>
            <a:off x="0" y="1726107"/>
            <a:ext cx="256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+mj-lt"/>
              </a:rPr>
              <a:t>Simulated signal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8C83B-102C-496D-A4CD-81DCE36A527B}"/>
              </a:ext>
            </a:extLst>
          </p:cNvPr>
          <p:cNvSpPr txBox="1"/>
          <p:nvPr/>
        </p:nvSpPr>
        <p:spPr>
          <a:xfrm>
            <a:off x="0" y="3228945"/>
            <a:ext cx="256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+mj-lt"/>
              </a:rPr>
              <a:t>Simulated signal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AA373-5E2B-484F-9E45-6868D8628828}"/>
              </a:ext>
            </a:extLst>
          </p:cNvPr>
          <p:cNvSpPr txBox="1"/>
          <p:nvPr/>
        </p:nvSpPr>
        <p:spPr>
          <a:xfrm>
            <a:off x="-63685" y="5667559"/>
            <a:ext cx="256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+mj-lt"/>
              </a:rPr>
              <a:t>Circuit frequency response</a:t>
            </a:r>
          </a:p>
        </p:txBody>
      </p:sp>
    </p:spTree>
    <p:extLst>
      <p:ext uri="{BB962C8B-B14F-4D97-AF65-F5344CB8AC3E}">
        <p14:creationId xmlns:p14="http://schemas.microsoft.com/office/powerpoint/2010/main" val="2200599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239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OPERATION</vt:lpstr>
      <vt:lpstr>FABRICATION</vt:lpstr>
      <vt:lpstr>FABRICATION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 shah</dc:creator>
  <cp:lastModifiedBy>fer shah</cp:lastModifiedBy>
  <cp:revision>20</cp:revision>
  <dcterms:created xsi:type="dcterms:W3CDTF">2020-12-03T23:26:09Z</dcterms:created>
  <dcterms:modified xsi:type="dcterms:W3CDTF">2020-12-04T03:47:28Z</dcterms:modified>
</cp:coreProperties>
</file>